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5"/>
  </p:notesMasterIdLst>
  <p:sldIdLst>
    <p:sldId id="282" r:id="rId3"/>
    <p:sldId id="449" r:id="rId4"/>
    <p:sldId id="486" r:id="rId5"/>
    <p:sldId id="487" r:id="rId6"/>
    <p:sldId id="489" r:id="rId7"/>
    <p:sldId id="490" r:id="rId8"/>
    <p:sldId id="491" r:id="rId9"/>
    <p:sldId id="493" r:id="rId10"/>
    <p:sldId id="492" r:id="rId11"/>
    <p:sldId id="494" r:id="rId12"/>
    <p:sldId id="495" r:id="rId13"/>
    <p:sldId id="496" r:id="rId14"/>
    <p:sldId id="497" r:id="rId15"/>
    <p:sldId id="498" r:id="rId16"/>
    <p:sldId id="499" r:id="rId17"/>
    <p:sldId id="500" r:id="rId18"/>
    <p:sldId id="501" r:id="rId19"/>
    <p:sldId id="502" r:id="rId20"/>
    <p:sldId id="503" r:id="rId21"/>
    <p:sldId id="504" r:id="rId22"/>
    <p:sldId id="505" r:id="rId23"/>
    <p:sldId id="50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47"/>
    <p:restoredTop sz="94672"/>
  </p:normalViewPr>
  <p:slideViewPr>
    <p:cSldViewPr snapToGrid="0" snapToObjects="1">
      <p:cViewPr varScale="1">
        <p:scale>
          <a:sx n="103" d="100"/>
          <a:sy n="103" d="100"/>
        </p:scale>
        <p:origin x="17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4C836-458D-7049-9AAC-D805B190D85D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DE4C8-0267-7C42-83B9-C11BDD04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4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9C15-9287-E043-9FD4-746884031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24917-D326-744A-A056-D2260FE42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9F09E-95D2-4A47-8AA2-D60469CA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2ACC-929A-9C42-A97C-55970EC0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5CD27-8533-084B-96CC-9BD0F9EF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8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F595-19F9-5749-88F9-CA494377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5FA91-F6C1-6940-9BC2-7BED3CA67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318B4-304C-D945-AC39-3C07AE5AB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3B9D7-F0AB-FD43-A387-89D7EFF0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2BFD8-F0E3-BE47-9AAB-4C7B9639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0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FB094-D3D9-2E4E-9C53-AF38F818A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77605-B471-384E-A632-81E746515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00DDD-D873-6F4F-990B-2FB0218EA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1A7B0-30A6-2247-81DE-E1754DCD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081C0-66E4-4D4C-8819-953F6752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26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32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1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9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2/11/20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58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2/11/20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18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2/11/20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60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0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4269-8D04-384C-8F94-E0DF933D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EB2A3-6F46-2B4F-A8B9-C2946821A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FEB2-3972-8446-9F34-1CA03238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5C465-E90B-AC4D-9377-890DDCC3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5A722-F849-7F44-B1B5-6B5D1E7B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94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6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1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A97A-BD81-A74A-B57C-8739880EA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DDCDF-B190-BF4D-89D5-EF06D2584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81EAF-174E-854C-B327-C99F6F54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9679F-2666-6F43-91FA-06E38B4D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E7869-840B-2243-9291-057064C0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3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3C57-4AFA-2A4F-A830-80507F2A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705D8-6FF5-B944-90DE-B3AE04978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ACD44-89EA-F049-828E-9D73CB98D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F4460-D1F5-D649-A77C-7A397FC1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B74A0-0BF3-924D-95C4-AC5F9098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90FA6-C4E1-5E42-ABF2-F998A635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4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150DD-1B49-5045-9B34-BEFDBFFDA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21206-9B31-0042-AD08-5ABD23994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C760F-525C-8747-A9F8-31DBDB374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3AEF6-215B-8C41-92A0-228CA947A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3A34E-C0AB-B14B-A445-4D2AE3527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54316-92E2-1F4E-A350-EA49EE0A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C0A59-4637-3E4C-9D3C-8CFA4782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FCE099-43BE-0D46-B519-0C505E52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20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4FCA-1A61-D043-8F17-B4D7B6C4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532D5-BCDF-F24B-9384-DD3A7311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78059-C740-714F-881F-292C67E03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34A54-62FB-D446-B393-28DFA1A9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7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F3605-B714-4E4B-8F4B-361EC52C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B2C85-CF07-B345-BED6-AE924899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CB935-4160-CD4E-A1F9-C3DC47FB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6B6E-2286-3B45-8284-0170917F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88AA-9224-5E45-8D27-E3586FD50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270B1-5D05-7F49-913C-583210AC2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D2994-9A73-C84C-9FB0-3ED0BB98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349A8-99B9-9D4C-A748-FEAC38D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E7D0F-2663-1041-9139-E17E8FB5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07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15A7-386D-FB4B-9B2F-7F873A08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053BEA-DC56-7846-A2B4-A249297EBB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9CAE4-CE90-1D43-BEE6-8A15DFD8D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46F4C-D311-6C4D-BC3F-1AE7FFF7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53A56-0B02-644B-8527-95B145A39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C37E0-06D4-A148-A1BC-27EF8E4D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0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3318E-A22D-4E4B-9C8A-9C5E909E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E7527-7532-CA4A-B4F5-C6CDC0D97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D6149-825C-EE4B-97FD-E18B3BD2D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C4C84-B1BE-194D-AE8C-7238765069F2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B61F-1063-994C-A16E-0163ED008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95A1B-1FED-3F40-880C-B2B48FE8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9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10" Type="http://schemas.openxmlformats.org/officeDocument/2006/relationships/image" Target="../media/image27.emf"/><Relationship Id="rId4" Type="http://schemas.openxmlformats.org/officeDocument/2006/relationships/image" Target="../media/image21.emf"/><Relationship Id="rId9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Thermo-Mechanics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53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6A1E1-D204-BA44-97DA-C5984DF92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hoop stress in the cladding?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16A1E-4405-614E-A262-24D687D5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A1221-E48E-2A4C-B291-CEB45660D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47" y="2162549"/>
            <a:ext cx="4085259" cy="3795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9B5934-F3FA-BA47-AD65-CFFA35EB05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02" b="35131"/>
          <a:stretch/>
        </p:blipFill>
        <p:spPr>
          <a:xfrm>
            <a:off x="6096000" y="2162549"/>
            <a:ext cx="5532621" cy="62719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A3F2B5-160A-114B-A1D4-4A64759CF6F8}"/>
              </a:ext>
            </a:extLst>
          </p:cNvPr>
          <p:cNvCxnSpPr/>
          <p:nvPr/>
        </p:nvCxnSpPr>
        <p:spPr>
          <a:xfrm>
            <a:off x="7203989" y="3435178"/>
            <a:ext cx="0" cy="25227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DE7027-9A85-1F4D-AFA7-91FE90987928}"/>
              </a:ext>
            </a:extLst>
          </p:cNvPr>
          <p:cNvCxnSpPr/>
          <p:nvPr/>
        </p:nvCxnSpPr>
        <p:spPr>
          <a:xfrm>
            <a:off x="7216346" y="4683211"/>
            <a:ext cx="2943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68B70F-C152-4A45-AFA8-4762BBA78E4C}"/>
              </a:ext>
            </a:extLst>
          </p:cNvPr>
          <p:cNvCxnSpPr/>
          <p:nvPr/>
        </p:nvCxnSpPr>
        <p:spPr>
          <a:xfrm>
            <a:off x="7463481" y="4559643"/>
            <a:ext cx="0" cy="1368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00793B-39C1-9F40-A8BF-FE7D3B5F0CA5}"/>
              </a:ext>
            </a:extLst>
          </p:cNvPr>
          <p:cNvCxnSpPr>
            <a:cxnSpLocks/>
          </p:cNvCxnSpPr>
          <p:nvPr/>
        </p:nvCxnSpPr>
        <p:spPr>
          <a:xfrm>
            <a:off x="7589108" y="3641640"/>
            <a:ext cx="2193324" cy="216603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306982-34A7-704D-9DF1-D6CD6DEEFB58}"/>
              </a:ext>
            </a:extLst>
          </p:cNvPr>
          <p:cNvCxnSpPr/>
          <p:nvPr/>
        </p:nvCxnSpPr>
        <p:spPr>
          <a:xfrm>
            <a:off x="9782432" y="4546323"/>
            <a:ext cx="0" cy="1368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47ED26-B41C-0740-B578-95AF8A12A8AD}"/>
              </a:ext>
            </a:extLst>
          </p:cNvPr>
          <p:cNvSpPr txBox="1"/>
          <p:nvPr/>
        </p:nvSpPr>
        <p:spPr>
          <a:xfrm>
            <a:off x="10267091" y="4477260"/>
            <a:ext cx="38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1478DD-4322-5D4E-8D4D-52B43210DCAD}"/>
              </a:ext>
            </a:extLst>
          </p:cNvPr>
          <p:cNvSpPr txBox="1"/>
          <p:nvPr/>
        </p:nvSpPr>
        <p:spPr>
          <a:xfrm>
            <a:off x="7356390" y="4691446"/>
            <a:ext cx="38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i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82C279-2F92-7742-AFEF-FA7199B61983}"/>
              </a:ext>
            </a:extLst>
          </p:cNvPr>
          <p:cNvSpPr txBox="1"/>
          <p:nvPr/>
        </p:nvSpPr>
        <p:spPr>
          <a:xfrm>
            <a:off x="9606693" y="4697630"/>
            <a:ext cx="38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f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3D2FD5-E839-A44A-ADE0-EE6CB3B44093}"/>
                  </a:ext>
                </a:extLst>
              </p:cNvPr>
              <p:cNvSpPr txBox="1"/>
              <p:nvPr/>
            </p:nvSpPr>
            <p:spPr>
              <a:xfrm rot="16200000">
                <a:off x="6664956" y="4489587"/>
                <a:ext cx="4010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3D2FD5-E839-A44A-ADE0-EE6CB3B44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64956" y="4489587"/>
                <a:ext cx="401072" cy="276999"/>
              </a:xfrm>
              <a:prstGeom prst="rect">
                <a:avLst/>
              </a:prstGeom>
              <a:blipFill>
                <a:blip r:embed="rId4"/>
                <a:stretch>
                  <a:fillRect t="-3125" r="-1363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40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93DD-6662-9046-97AB-22EF61163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hoop stress equal to zero?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D42C2-A5EC-224B-A2F7-BF62D829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4B8FC-FD94-5C4B-8F92-68BB714C2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02" b="35131"/>
          <a:stretch/>
        </p:blipFill>
        <p:spPr>
          <a:xfrm>
            <a:off x="3871641" y="2158638"/>
            <a:ext cx="5532621" cy="627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8C9632-5C10-5448-830E-6BBC9DC9DAE6}"/>
                  </a:ext>
                </a:extLst>
              </p:cNvPr>
              <p:cNvSpPr txBox="1"/>
              <p:nvPr/>
            </p:nvSpPr>
            <p:spPr>
              <a:xfrm>
                <a:off x="3871641" y="3033537"/>
                <a:ext cx="4448718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1−2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8C9632-5C10-5448-830E-6BBC9DC9D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41" y="3033537"/>
                <a:ext cx="4448718" cy="715902"/>
              </a:xfrm>
              <a:prstGeom prst="rect">
                <a:avLst/>
              </a:prstGeom>
              <a:blipFill>
                <a:blip r:embed="rId3"/>
                <a:stretch>
                  <a:fillRect r="-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83158C-EEB4-A74B-9A6A-8E1EA276A64A}"/>
                  </a:ext>
                </a:extLst>
              </p:cNvPr>
              <p:cNvSpPr txBox="1"/>
              <p:nvPr/>
            </p:nvSpPr>
            <p:spPr>
              <a:xfrm>
                <a:off x="1430268" y="4072172"/>
                <a:ext cx="244137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1−2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83158C-EEB4-A74B-9A6A-8E1EA276A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68" y="4072172"/>
                <a:ext cx="2441373" cy="715902"/>
              </a:xfrm>
              <a:prstGeom prst="rect">
                <a:avLst/>
              </a:prstGeom>
              <a:blipFill>
                <a:blip r:embed="rId4"/>
                <a:stretch>
                  <a:fillRect r="-1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CECD44-84C7-7740-BEAF-0042E983FF49}"/>
                  </a:ext>
                </a:extLst>
              </p:cNvPr>
              <p:cNvSpPr txBox="1"/>
              <p:nvPr/>
            </p:nvSpPr>
            <p:spPr>
              <a:xfrm>
                <a:off x="5217971" y="4147417"/>
                <a:ext cx="1756058" cy="565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CECD44-84C7-7740-BEAF-0042E983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71" y="4147417"/>
                <a:ext cx="1756058" cy="565411"/>
              </a:xfrm>
              <a:prstGeom prst="rect">
                <a:avLst/>
              </a:prstGeom>
              <a:blipFill>
                <a:blip r:embed="rId5"/>
                <a:stretch>
                  <a:fillRect l="-2158" t="-2222" r="-215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3C3695-B173-584A-B759-1036E59546BC}"/>
                  </a:ext>
                </a:extLst>
              </p:cNvPr>
              <p:cNvSpPr txBox="1"/>
              <p:nvPr/>
            </p:nvSpPr>
            <p:spPr>
              <a:xfrm>
                <a:off x="8338696" y="4147416"/>
                <a:ext cx="1550873" cy="57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3C3695-B173-584A-B759-1036E595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696" y="4147416"/>
                <a:ext cx="1550873" cy="573427"/>
              </a:xfrm>
              <a:prstGeom prst="rect">
                <a:avLst/>
              </a:prstGeom>
              <a:blipFill>
                <a:blip r:embed="rId6"/>
                <a:stretch>
                  <a:fillRect t="-21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FFF240-ABD5-F24E-BA10-D25BF1F6B366}"/>
                  </a:ext>
                </a:extLst>
              </p:cNvPr>
              <p:cNvSpPr txBox="1"/>
              <p:nvPr/>
            </p:nvSpPr>
            <p:spPr>
              <a:xfrm>
                <a:off x="5335215" y="5258143"/>
                <a:ext cx="1521570" cy="699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FFF240-ABD5-F24E-BA10-D25BF1F6B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215" y="5258143"/>
                <a:ext cx="1521570" cy="699743"/>
              </a:xfrm>
              <a:prstGeom prst="rect">
                <a:avLst/>
              </a:prstGeom>
              <a:blipFill>
                <a:blip r:embed="rId7"/>
                <a:stretch>
                  <a:fillRect l="-8333" r="-833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6E6B36-7C9E-B346-B03C-3E33938FA6AD}"/>
              </a:ext>
            </a:extLst>
          </p:cNvPr>
          <p:cNvCxnSpPr/>
          <p:nvPr/>
        </p:nvCxnSpPr>
        <p:spPr>
          <a:xfrm flipH="1">
            <a:off x="3138616" y="3749439"/>
            <a:ext cx="1433384" cy="229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2EE606-4012-9844-8C18-CF3D8FEFA5C3}"/>
              </a:ext>
            </a:extLst>
          </p:cNvPr>
          <p:cNvCxnSpPr>
            <a:cxnSpLocks/>
          </p:cNvCxnSpPr>
          <p:nvPr/>
        </p:nvCxnSpPr>
        <p:spPr>
          <a:xfrm>
            <a:off x="4265521" y="4418376"/>
            <a:ext cx="6827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F31D87-051F-2A4A-A708-F5BFCC743EA6}"/>
              </a:ext>
            </a:extLst>
          </p:cNvPr>
          <p:cNvCxnSpPr>
            <a:cxnSpLocks/>
          </p:cNvCxnSpPr>
          <p:nvPr/>
        </p:nvCxnSpPr>
        <p:spPr>
          <a:xfrm>
            <a:off x="7354643" y="4483391"/>
            <a:ext cx="7143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505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8B216-FC7C-CF44-85AD-3F389E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linear temperature gradient across the cladding</a:t>
            </a:r>
            <a:br>
              <a:rPr lang="en-US" dirty="0"/>
            </a:br>
            <a:r>
              <a:rPr lang="en-US" dirty="0"/>
              <a:t>causes axial thermal stresses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94B71-6295-6841-A23D-5D53513B2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A4ADCC-826F-A940-BB52-FE7B90BDE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1968501"/>
            <a:ext cx="6197600" cy="468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64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D389-51E0-CB44-B0BB-CD1EC185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approach to the thermal stress in a fuel pellet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B3158-BB93-0146-94E4-F8322BF08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15175" cy="3965670"/>
          </a:xfrm>
        </p:spPr>
        <p:txBody>
          <a:bodyPr/>
          <a:lstStyle/>
          <a:p>
            <a:r>
              <a:rPr lang="en-US" dirty="0"/>
              <a:t>The thermal stress is due to the temperature gradient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9FFCF-39F7-744C-94D0-2F0D5129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 descr="hoop_stress.png">
            <a:extLst>
              <a:ext uri="{FF2B5EF4-FFF2-40B4-BE49-F238E27FC236}">
                <a16:creationId xmlns:a16="http://schemas.microsoft.com/office/drawing/2014/main" id="{9BBD8933-4536-2449-8B2D-41EC1D94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717" y="2160495"/>
            <a:ext cx="2471266" cy="251952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6762813D-6961-E645-8BA2-1822AAD87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16" y="3451674"/>
            <a:ext cx="1625600" cy="4826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DD483B30-6E3E-8842-A2A7-3EF8CBAB1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698" y="2722535"/>
            <a:ext cx="2984500" cy="6985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9BD55368-219E-DC4F-AD34-507857AD75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46" y="3383176"/>
            <a:ext cx="2997200" cy="6985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29713D60-2815-334D-8578-3976597BB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5" y="4308463"/>
            <a:ext cx="2374900" cy="698500"/>
          </a:xfrm>
          <a:prstGeom prst="rect">
            <a:avLst/>
          </a:prstGeom>
        </p:spPr>
      </p:pic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809550C3-7BF4-A34B-AFE9-F0AB6682C6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046" y="4308463"/>
            <a:ext cx="3949700" cy="622300"/>
          </a:xfrm>
          <a:prstGeom prst="rect">
            <a:avLst/>
          </a:prstGeom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20113967-B0F1-FC47-B5CA-BC55BBDA77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651" y="5440886"/>
            <a:ext cx="825500" cy="533400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985E2825-0480-9B46-B318-3F48ACC90F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886" y="5507041"/>
            <a:ext cx="2476500" cy="622300"/>
          </a:xfrm>
          <a:prstGeom prst="rect">
            <a:avLst/>
          </a:prstGeom>
        </p:spPr>
      </p:pic>
      <p:pic>
        <p:nvPicPr>
          <p:cNvPr id="13" name="Picture 12" descr="latex-image-1.pdf">
            <a:extLst>
              <a:ext uri="{FF2B5EF4-FFF2-40B4-BE49-F238E27FC236}">
                <a16:creationId xmlns:a16="http://schemas.microsoft.com/office/drawing/2014/main" id="{44C571EB-F10E-6C48-8B57-F4B9FD8217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43" y="5402786"/>
            <a:ext cx="2019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71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FF17F-1BE7-1A45-8DB4-39326682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this stress 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95B57-8275-1045-8419-F79501145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91100" cy="3965670"/>
          </a:xfrm>
        </p:spPr>
        <p:txBody>
          <a:bodyPr/>
          <a:lstStyle/>
          <a:p>
            <a:r>
              <a:rPr lang="en-US" dirty="0"/>
              <a:t>The boundary conditions are: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Once we solve it, we obtain</a:t>
            </a:r>
          </a:p>
          <a:p>
            <a:r>
              <a:rPr lang="en-US" dirty="0"/>
              <a:t>Then we can solve the hoop stress</a:t>
            </a:r>
          </a:p>
          <a:p>
            <a:r>
              <a:rPr lang="en-US" dirty="0"/>
              <a:t>The axial stress is much more complicated to obtain, but you end up with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E7D5E-EB80-6B47-8E70-0DBAACCE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E61CC85-DA34-5C46-8CD1-5B2A7734D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687" y="2334761"/>
            <a:ext cx="2476500" cy="6223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D2B5707F-3CD4-B040-B10C-397838288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12" y="2300201"/>
            <a:ext cx="2019300" cy="6096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B804A44B-047F-F040-8A32-60A0E6B64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79" y="2732001"/>
            <a:ext cx="1905000" cy="3556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A86E0F14-9F41-6F43-B4DD-1F6BBE988C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679" y="3274746"/>
            <a:ext cx="1790700" cy="2286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B3D62069-D6F6-BE4A-BD81-C81D24D33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70" y="3998462"/>
            <a:ext cx="2349500" cy="279400"/>
          </a:xfrm>
          <a:prstGeom prst="rect">
            <a:avLst/>
          </a:prstGeom>
        </p:spPr>
      </p:pic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443E3FCF-320A-AF4E-AC46-A4F11FA140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70" y="4802372"/>
            <a:ext cx="1968500" cy="241300"/>
          </a:xfrm>
          <a:prstGeom prst="rect">
            <a:avLst/>
          </a:prstGeom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C94BE21D-5A10-DE41-86D7-AD91426C7F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512" y="4789672"/>
            <a:ext cx="2235200" cy="254000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07ED6397-98D5-CD4D-9A65-7723122CCF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70" y="5686080"/>
            <a:ext cx="2349500" cy="254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1EAC623-3906-1145-B978-0EF80AB3F418}"/>
              </a:ext>
            </a:extLst>
          </p:cNvPr>
          <p:cNvSpPr/>
          <p:nvPr/>
        </p:nvSpPr>
        <p:spPr>
          <a:xfrm>
            <a:off x="5876925" y="3848100"/>
            <a:ext cx="2559262" cy="571500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330540-3B53-0649-AD68-4372E7E52716}"/>
              </a:ext>
            </a:extLst>
          </p:cNvPr>
          <p:cNvSpPr/>
          <p:nvPr/>
        </p:nvSpPr>
        <p:spPr>
          <a:xfrm>
            <a:off x="5876925" y="5493636"/>
            <a:ext cx="2559262" cy="571500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6DAEC1-62A7-5443-9462-D69DE755F995}"/>
              </a:ext>
            </a:extLst>
          </p:cNvPr>
          <p:cNvSpPr/>
          <p:nvPr/>
        </p:nvSpPr>
        <p:spPr>
          <a:xfrm>
            <a:off x="8383540" y="4630922"/>
            <a:ext cx="2559262" cy="571500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3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35DE9-BE02-F641-A13C-DA2F682F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fuel temperature gradient causes large thermal stresses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01BB9-4AA5-984D-A525-9CA4D3F6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0FE7F-F1C0-194B-8124-5C6D1D7BA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146" y="2018400"/>
            <a:ext cx="6027351" cy="452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3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B1C6A-E2A7-C24B-B027-CED4BD1F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do fuel cracks extend?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E0986-E778-7E4A-B01B-CC70D84B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891072"/>
            <a:ext cx="10972800" cy="3188451"/>
          </a:xfrm>
        </p:spPr>
        <p:txBody>
          <a:bodyPr/>
          <a:lstStyle/>
          <a:p>
            <a:pPr marL="173038" indent="-173038">
              <a:buFont typeface="Arial"/>
              <a:buChar char="•"/>
            </a:pPr>
            <a:r>
              <a:rPr lang="en-US" dirty="0"/>
              <a:t>E = 200 </a:t>
            </a:r>
            <a:r>
              <a:rPr lang="en-US" dirty="0" err="1"/>
              <a:t>GPa</a:t>
            </a:r>
            <a:r>
              <a:rPr lang="en-US" dirty="0"/>
              <a:t>, </a:t>
            </a:r>
            <a:r>
              <a:rPr lang="en-US" dirty="0" err="1"/>
              <a:t>ν</a:t>
            </a:r>
            <a:r>
              <a:rPr lang="en-US" dirty="0"/>
              <a:t> = 0.345, α = 11.0e-6 1/K, </a:t>
            </a:r>
            <a:r>
              <a:rPr lang="en-US" dirty="0" err="1"/>
              <a:t>σ</a:t>
            </a:r>
            <a:r>
              <a:rPr lang="en-US" baseline="-25000" dirty="0" err="1"/>
              <a:t>fr</a:t>
            </a:r>
            <a:r>
              <a:rPr lang="en-US" dirty="0"/>
              <a:t> = 130 </a:t>
            </a:r>
            <a:r>
              <a:rPr lang="en-US" dirty="0" err="1"/>
              <a:t>MPa</a:t>
            </a:r>
            <a:r>
              <a:rPr lang="en-US" dirty="0"/>
              <a:t>, ΔT = 550 K</a:t>
            </a:r>
          </a:p>
          <a:p>
            <a:pPr marL="173038" indent="-173038">
              <a:buFont typeface="Arial"/>
              <a:buChar char="•"/>
            </a:pPr>
            <a:r>
              <a:rPr lang="en-US" dirty="0"/>
              <a:t>Solve for </a:t>
            </a:r>
            <a:r>
              <a:rPr lang="en-US" dirty="0" err="1"/>
              <a:t>η</a:t>
            </a:r>
            <a:endParaRPr lang="en-US" dirty="0"/>
          </a:p>
          <a:p>
            <a:pPr marL="630238" lvl="1" indent="-173038">
              <a:buFont typeface="Arial"/>
              <a:buChar char="•"/>
            </a:pPr>
            <a:r>
              <a:rPr lang="en-US" dirty="0"/>
              <a:t>– </a:t>
            </a:r>
            <a:r>
              <a:rPr lang="en-US" dirty="0" err="1"/>
              <a:t>σ</a:t>
            </a:r>
            <a:r>
              <a:rPr lang="en-US" baseline="-25000" dirty="0" err="1"/>
              <a:t>fr</a:t>
            </a:r>
            <a:r>
              <a:rPr lang="en-US" dirty="0"/>
              <a:t> / </a:t>
            </a:r>
            <a:r>
              <a:rPr lang="en-US" dirty="0" err="1"/>
              <a:t>σ</a:t>
            </a:r>
            <a:r>
              <a:rPr lang="en-US" dirty="0"/>
              <a:t>* = 1 – 3 η</a:t>
            </a:r>
            <a:r>
              <a:rPr lang="en-US" baseline="30000" dirty="0"/>
              <a:t>2</a:t>
            </a:r>
          </a:p>
          <a:p>
            <a:pPr marL="630238" lvl="1" indent="-173038">
              <a:buFont typeface="Arial"/>
              <a:buChar char="•"/>
            </a:pPr>
            <a:r>
              <a:rPr lang="en-US" dirty="0"/>
              <a:t>3 η</a:t>
            </a:r>
            <a:r>
              <a:rPr lang="en-US" baseline="30000" dirty="0"/>
              <a:t>2</a:t>
            </a:r>
            <a:r>
              <a:rPr lang="en-US" dirty="0"/>
              <a:t> = 1 + </a:t>
            </a:r>
            <a:r>
              <a:rPr lang="en-US" dirty="0" err="1"/>
              <a:t>σ</a:t>
            </a:r>
            <a:r>
              <a:rPr lang="en-US" baseline="-25000" dirty="0" err="1"/>
              <a:t>fr</a:t>
            </a:r>
            <a:r>
              <a:rPr lang="en-US" dirty="0"/>
              <a:t> / </a:t>
            </a:r>
            <a:r>
              <a:rPr lang="en-US" dirty="0" err="1"/>
              <a:t>σ</a:t>
            </a:r>
            <a:r>
              <a:rPr lang="en-US" dirty="0"/>
              <a:t>* </a:t>
            </a:r>
          </a:p>
          <a:p>
            <a:pPr marL="630238" lvl="1" indent="-173038">
              <a:buFont typeface="Arial"/>
              <a:buChar char="•"/>
            </a:pPr>
            <a:r>
              <a:rPr lang="en-US" dirty="0" err="1"/>
              <a:t>η</a:t>
            </a:r>
            <a:r>
              <a:rPr lang="en-US" dirty="0"/>
              <a:t> = ( (1 + </a:t>
            </a:r>
            <a:r>
              <a:rPr lang="en-US" dirty="0" err="1"/>
              <a:t>σ</a:t>
            </a:r>
            <a:r>
              <a:rPr lang="en-US" baseline="-25000" dirty="0" err="1"/>
              <a:t>fr</a:t>
            </a:r>
            <a:r>
              <a:rPr lang="en-US" dirty="0"/>
              <a:t> / </a:t>
            </a:r>
            <a:r>
              <a:rPr lang="en-US" dirty="0" err="1"/>
              <a:t>σ</a:t>
            </a:r>
            <a:r>
              <a:rPr lang="en-US" dirty="0"/>
              <a:t>*)/3 )</a:t>
            </a:r>
            <a:r>
              <a:rPr lang="en-US" baseline="30000" dirty="0"/>
              <a:t>½</a:t>
            </a:r>
            <a:r>
              <a:rPr lang="en-US" dirty="0"/>
              <a:t> </a:t>
            </a:r>
          </a:p>
          <a:p>
            <a:pPr marL="173038" indent="-173038">
              <a:buFont typeface="Arial"/>
              <a:buChar char="•"/>
            </a:pPr>
            <a:r>
              <a:rPr lang="en-US" dirty="0" err="1"/>
              <a:t>σ</a:t>
            </a:r>
            <a:r>
              <a:rPr lang="en-US" dirty="0"/>
              <a:t>* = 11.0e-6*200*550/(4*(1 – 0.345) ) = 461.8 </a:t>
            </a:r>
            <a:r>
              <a:rPr lang="en-US" dirty="0" err="1"/>
              <a:t>MPa</a:t>
            </a:r>
            <a:endParaRPr lang="en-US" dirty="0"/>
          </a:p>
          <a:p>
            <a:pPr marL="173038" indent="-173038">
              <a:buFont typeface="Arial"/>
              <a:buChar char="•"/>
            </a:pPr>
            <a:r>
              <a:rPr lang="en-US" dirty="0" err="1"/>
              <a:t>η</a:t>
            </a:r>
            <a:r>
              <a:rPr lang="en-US" dirty="0"/>
              <a:t> = sqrt( (1 + 130/461.8)/3 ) = 0.65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AF2A8-51FE-6144-A00B-1526E869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A1A3EC9D-956E-DA49-8974-B8169A358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740" y="2123329"/>
            <a:ext cx="2235200" cy="2540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9F0F67B9-A068-2C45-8D23-B4043E18A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728" y="1940529"/>
            <a:ext cx="2019300" cy="6096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E17E8F71-037E-6048-8192-08C5E4D5E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0" y="1978629"/>
            <a:ext cx="825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73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8BF53-2BC5-FC49-9461-86B6338C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Thermomechanics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F793B-F1A5-0445-9CEA-3B4F5713D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Increases in temperature cause most materials to expand</a:t>
            </a:r>
          </a:p>
          <a:p>
            <a:r>
              <a:rPr lang="en-US" dirty="0"/>
              <a:t>We call this thermal expansion, which is a strain that doesn’t inherently cause stress</a:t>
            </a:r>
          </a:p>
          <a:p>
            <a:r>
              <a:rPr lang="en-US" dirty="0"/>
              <a:t>Thermal expansion can cause stress when</a:t>
            </a:r>
          </a:p>
          <a:p>
            <a:pPr lvl="1"/>
            <a:r>
              <a:rPr lang="en-US" dirty="0"/>
              <a:t>Deformation is constrained</a:t>
            </a:r>
          </a:p>
          <a:p>
            <a:pPr lvl="1"/>
            <a:r>
              <a:rPr lang="en-US" dirty="0"/>
              <a:t>There are gradients in the expansion coefficient</a:t>
            </a:r>
          </a:p>
          <a:p>
            <a:pPr lvl="1"/>
            <a:r>
              <a:rPr lang="en-US" dirty="0"/>
              <a:t>There is a temperature gradient</a:t>
            </a:r>
          </a:p>
          <a:p>
            <a:r>
              <a:rPr lang="en-US" dirty="0"/>
              <a:t>We have analytical equations for thermal stresses in the cladding and in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3604C-BBEC-E645-AA8F-B62AEAD3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38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C6706-6E44-3345-89B1-3A928BCB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gap changes as a function of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FC82D-FC8E-FE43-B3F1-3CD65FE0B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the pellet and the cladding swell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But, as the gap decreases, the temperature changes, which again makes the gap change</a:t>
            </a:r>
          </a:p>
          <a:p>
            <a:r>
              <a:rPr lang="en-US" dirty="0"/>
              <a:t>The solution using the analytical equations is iterative, due to the dependence of the gap size and temperature.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FA4F6-0813-D14B-B1AF-63B4F14A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8DC5361F-BF03-E34F-B9B9-FB2DF13A9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08" y="2702978"/>
            <a:ext cx="2171700" cy="3175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12C118A6-DD55-9042-AB05-E32A917B1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08" y="3113948"/>
            <a:ext cx="2387600" cy="2921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DC2FA14D-1CD7-B64C-BEA0-47E64F492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08" y="4395358"/>
            <a:ext cx="5232400" cy="3175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C2838CE1-17EF-E44A-A09A-55CFC8680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08" y="3933588"/>
            <a:ext cx="2527300" cy="3683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825B6165-848C-8D44-B612-EE8DA42C50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67" y="3470231"/>
            <a:ext cx="2413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14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79616-DD72-364D-AD42-3AAC907D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steady state temperature profile in the rod, including thermal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0C3D3-5BA8-2244-915A-6B25FE6D0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>
            <a:normAutofit/>
          </a:bodyPr>
          <a:lstStyle/>
          <a:p>
            <a:r>
              <a:rPr lang="en-US" dirty="0"/>
              <a:t>LHR = 200 W/cm, δ</a:t>
            </a:r>
            <a:r>
              <a:rPr lang="en-US" baseline="30000" dirty="0"/>
              <a:t>0</a:t>
            </a:r>
            <a:r>
              <a:rPr lang="en-US" baseline="-25000" dirty="0"/>
              <a:t>gap</a:t>
            </a:r>
            <a:r>
              <a:rPr lang="en-US" dirty="0"/>
              <a:t> = 30 </a:t>
            </a:r>
            <a:r>
              <a:rPr lang="en-US" dirty="0" err="1"/>
              <a:t>μm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r>
              <a:rPr lang="en-US" dirty="0"/>
              <a:t> = 0.5,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= 580 K, T</a:t>
            </a:r>
            <a:r>
              <a:rPr lang="en-US" baseline="-25000" dirty="0"/>
              <a:t>EXP,0</a:t>
            </a:r>
            <a:r>
              <a:rPr lang="en-US" dirty="0"/>
              <a:t> = 373 K, </a:t>
            </a:r>
            <a:br>
              <a:rPr lang="en-US" dirty="0"/>
            </a:b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0.0026 W/cm-K,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= 0.06 cm, α</a:t>
            </a:r>
            <a:r>
              <a:rPr lang="en-US" baseline="-25000" dirty="0"/>
              <a:t>f</a:t>
            </a:r>
            <a:r>
              <a:rPr lang="en-US" dirty="0"/>
              <a:t> = 11.0e-6 1/K, α</a:t>
            </a:r>
            <a:r>
              <a:rPr lang="en-US" baseline="-25000" dirty="0"/>
              <a:t>C</a:t>
            </a:r>
            <a:r>
              <a:rPr lang="en-US" dirty="0"/>
              <a:t> = 7.1e-6 1/K</a:t>
            </a:r>
          </a:p>
          <a:p>
            <a:endParaRPr lang="en-US" dirty="0"/>
          </a:p>
          <a:p>
            <a:r>
              <a:rPr lang="en-US" dirty="0" err="1"/>
              <a:t>ΔT</a:t>
            </a:r>
            <a:r>
              <a:rPr lang="en-US" baseline="-25000" dirty="0" err="1"/>
              <a:t>cool</a:t>
            </a:r>
            <a:r>
              <a:rPr lang="en-US" dirty="0"/>
              <a:t> = 25.5 K, </a:t>
            </a:r>
            <a:r>
              <a:rPr lang="en-US" dirty="0" err="1"/>
              <a:t>ΔT</a:t>
            </a:r>
            <a:r>
              <a:rPr lang="en-US" baseline="-25000" dirty="0" err="1"/>
              <a:t>clad</a:t>
            </a:r>
            <a:r>
              <a:rPr lang="en-US" dirty="0"/>
              <a:t> = 22.5 K, </a:t>
            </a:r>
            <a:r>
              <a:rPr lang="en-US" dirty="0" err="1"/>
              <a:t>ΔT</a:t>
            </a:r>
            <a:r>
              <a:rPr lang="en-US" baseline="-25000" dirty="0" err="1"/>
              <a:t>fuel</a:t>
            </a:r>
            <a:r>
              <a:rPr lang="en-US" dirty="0"/>
              <a:t> = 530.5 K</a:t>
            </a:r>
          </a:p>
          <a:p>
            <a:r>
              <a:rPr lang="en-US" dirty="0"/>
              <a:t>So, T</a:t>
            </a:r>
            <a:r>
              <a:rPr lang="en-US" baseline="-25000" dirty="0"/>
              <a:t>IC</a:t>
            </a:r>
            <a:r>
              <a:rPr lang="en-US" dirty="0"/>
              <a:t> = 580 + 25.5 + 22.5 = 628.0 K, </a:t>
            </a:r>
            <a:r>
              <a:rPr lang="en-US" dirty="0" err="1"/>
              <a:t>T</a:t>
            </a:r>
            <a:r>
              <a:rPr lang="en-US" baseline="-25000" dirty="0" err="1"/>
              <a:t>s</a:t>
            </a:r>
            <a:r>
              <a:rPr lang="en-US" dirty="0"/>
              <a:t> = 701.5 K, T</a:t>
            </a:r>
            <a:r>
              <a:rPr lang="en-US" baseline="-25000" dirty="0"/>
              <a:t>0 </a:t>
            </a:r>
            <a:r>
              <a:rPr lang="en-US" dirty="0"/>
              <a:t>= 1232.0 K </a:t>
            </a:r>
          </a:p>
          <a:p>
            <a:r>
              <a:rPr lang="en-US" dirty="0"/>
              <a:t>First, we will deal with expansion in the cladding</a:t>
            </a:r>
          </a:p>
          <a:p>
            <a:pPr lvl="1"/>
            <a:r>
              <a:rPr lang="en-US" dirty="0"/>
              <a:t>Av(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dirty="0"/>
              <a:t>) = 0.5 + 30e-4 + 0.06/2 = 0.533 cm</a:t>
            </a:r>
          </a:p>
          <a:p>
            <a:pPr lvl="1"/>
            <a:r>
              <a:rPr lang="en-US" dirty="0"/>
              <a:t>Av(T</a:t>
            </a:r>
            <a:r>
              <a:rPr lang="en-US" baseline="-25000" dirty="0"/>
              <a:t>C</a:t>
            </a:r>
            <a:r>
              <a:rPr lang="en-US" dirty="0"/>
              <a:t>) = 580 + 25.5 + 22.5/2 = 616.75 K</a:t>
            </a:r>
          </a:p>
          <a:p>
            <a:pPr lvl="1"/>
            <a:r>
              <a:rPr lang="en-US" dirty="0" err="1"/>
              <a:t>ΔR</a:t>
            </a:r>
            <a:r>
              <a:rPr lang="en-US" baseline="-25000" dirty="0" err="1"/>
              <a:t>c</a:t>
            </a:r>
            <a:r>
              <a:rPr lang="en-US" dirty="0"/>
              <a:t> = 0.533*7.1e-6*(616.75 – 373) = 9.22e-4 cm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5262D-B5B5-5145-ADDB-BB902EAA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13244CA-CA1C-9646-8002-67BB4EDA5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220" y="3009743"/>
            <a:ext cx="2425700" cy="5461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A7028224-F862-0E43-B5CC-AF23C8299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41" y="3009743"/>
            <a:ext cx="4711700" cy="27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5B600F-AB39-0647-9363-CBB757590A6F}"/>
                  </a:ext>
                </a:extLst>
              </p:cNvPr>
              <p:cNvSpPr txBox="1"/>
              <p:nvPr/>
            </p:nvSpPr>
            <p:spPr>
              <a:xfrm>
                <a:off x="6096000" y="3009743"/>
                <a:ext cx="138082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5B600F-AB39-0647-9363-CBB757590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009743"/>
                <a:ext cx="1380826" cy="299249"/>
              </a:xfrm>
              <a:prstGeom prst="rect">
                <a:avLst/>
              </a:prstGeom>
              <a:blipFill>
                <a:blip r:embed="rId4"/>
                <a:stretch>
                  <a:fillRect l="-1835" t="-4000" r="-1835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0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E74BF-29D7-6446-AA28-382D560C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FAA28-DF0F-7B4A-BB65-E7FC55AAE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Solid mechanics predicts the deformation of a body from its applied load</a:t>
            </a:r>
          </a:p>
          <a:p>
            <a:pPr lvl="1"/>
            <a:r>
              <a:rPr lang="en-US" dirty="0"/>
              <a:t>The strain defines the deformation</a:t>
            </a:r>
          </a:p>
          <a:p>
            <a:pPr lvl="1"/>
            <a:r>
              <a:rPr lang="en-US" dirty="0"/>
              <a:t>The stress defines the material’s internal response to the strain</a:t>
            </a:r>
          </a:p>
          <a:p>
            <a:r>
              <a:rPr lang="en-US" dirty="0"/>
              <a:t>Materials can have recoverable and permanent deformation</a:t>
            </a:r>
          </a:p>
          <a:p>
            <a:pPr lvl="1"/>
            <a:r>
              <a:rPr lang="en-US" dirty="0"/>
              <a:t>Elastic deformation is recoverable and occurs due to the stretching of the atomic lattice</a:t>
            </a:r>
          </a:p>
          <a:p>
            <a:pPr lvl="1"/>
            <a:r>
              <a:rPr lang="en-US" dirty="0"/>
              <a:t>Plastic deformation is permanent and results form the breaking of bonds during dislocation (line defect) migration</a:t>
            </a:r>
          </a:p>
          <a:p>
            <a:r>
              <a:rPr lang="en-US" dirty="0"/>
              <a:t>We derived two analytical solutions for the stress in a pressurized cylinder </a:t>
            </a:r>
          </a:p>
          <a:p>
            <a:pPr lvl="1"/>
            <a:r>
              <a:rPr lang="en-US" dirty="0"/>
              <a:t>Thin walled cylinder</a:t>
            </a:r>
          </a:p>
          <a:p>
            <a:pPr lvl="1"/>
            <a:r>
              <a:rPr lang="en-US" dirty="0"/>
              <a:t>Any size wall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B02F3-641D-2742-B673-E94C9330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28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6F26-78E1-3C42-A7B3-B18539ED4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steady state temperature profile in the rod, including thermal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9FB69-FB25-E54A-B0FE-FEC2AB343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Second, we deal with the fuel</a:t>
            </a:r>
          </a:p>
          <a:p>
            <a:pPr lvl="1"/>
            <a:r>
              <a:rPr lang="en-US" dirty="0"/>
              <a:t>Av(</a:t>
            </a:r>
            <a:r>
              <a:rPr lang="en-US" dirty="0" err="1"/>
              <a:t>Tf</a:t>
            </a:r>
            <a:r>
              <a:rPr lang="en-US" dirty="0"/>
              <a:t>) = (1232 + 701.5)/2 = 966.7 K</a:t>
            </a:r>
          </a:p>
          <a:p>
            <a:pPr lvl="1"/>
            <a:r>
              <a:rPr lang="en-US" dirty="0" err="1"/>
              <a:t>ΔR</a:t>
            </a:r>
            <a:r>
              <a:rPr lang="en-US" baseline="-25000" dirty="0" err="1"/>
              <a:t>f</a:t>
            </a:r>
            <a:r>
              <a:rPr lang="en-US" dirty="0"/>
              <a:t> = 0.5*11e-6*(966.7 – 373) = 0.0033 cm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total change in the gap is 9.22e-4 – 0.0033 = -0.0023</a:t>
            </a:r>
          </a:p>
          <a:p>
            <a:r>
              <a:rPr lang="en-US" dirty="0"/>
              <a:t>However, that means the gap is smaller and so our temperatures were wrong!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54C30-0BF4-AA44-BD8C-35B40208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B6A36D5B-0386-0445-AAA6-CCEC64B47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27" y="3615224"/>
            <a:ext cx="4711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28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9016-F80B-D947-87B2-CEA142F17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calculation is repeated until the gap width stops changing significantly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09FC4-3CFB-E244-BF60-22E39B18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56422" cy="3965670"/>
          </a:xfrm>
        </p:spPr>
        <p:txBody>
          <a:bodyPr/>
          <a:lstStyle/>
          <a:p>
            <a:r>
              <a:rPr lang="en-US" dirty="0"/>
              <a:t>The change in the gap does NOT effect the coolant or cladding temperatures, just the gap and fuel temperatures. </a:t>
            </a:r>
          </a:p>
          <a:p>
            <a:r>
              <a:rPr lang="en-US" dirty="0"/>
              <a:t>We only need to repeat the calculation of the fuel and cladding temperatures and the change in the gap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D2E94-9705-1A4B-9736-78F59D51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FF997E-B767-F645-9407-4C9AD54B7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156010"/>
              </p:ext>
            </p:extLst>
          </p:nvPr>
        </p:nvGraphicFramePr>
        <p:xfrm>
          <a:off x="7030992" y="2160495"/>
          <a:ext cx="4493836" cy="2108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3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35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δ</a:t>
                      </a:r>
                      <a:r>
                        <a:rPr lang="en-US" sz="1600" baseline="-25000" dirty="0" err="1"/>
                        <a:t>gap</a:t>
                      </a:r>
                      <a:r>
                        <a:rPr lang="en-US" sz="1600" baseline="0" dirty="0"/>
                        <a:t> (cm)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</a:t>
                      </a:r>
                      <a:r>
                        <a:rPr lang="en-US" sz="1600" baseline="-25000" dirty="0" err="1"/>
                        <a:t>s</a:t>
                      </a:r>
                      <a:r>
                        <a:rPr lang="en-US" sz="1600" baseline="-25000" dirty="0"/>
                        <a:t> </a:t>
                      </a:r>
                      <a:r>
                        <a:rPr lang="en-US" sz="1600" baseline="0" dirty="0"/>
                        <a:t>(K)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</a:t>
                      </a:r>
                      <a:r>
                        <a:rPr lang="en-US" sz="1600" baseline="-25000" dirty="0"/>
                        <a:t>0 </a:t>
                      </a:r>
                      <a:r>
                        <a:rPr lang="en-US" sz="1600" baseline="0" dirty="0"/>
                        <a:t>(K)</a:t>
                      </a:r>
                      <a:endParaRPr lang="en-US" sz="1600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6B13D10-529F-C04E-82C4-F5FA8CA3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129" y="4240964"/>
            <a:ext cx="3999563" cy="266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54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CE6B8-BC91-E94D-9A84-673BFA1E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FF003-D75A-8546-AE2A-8E5393425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the temperature and the displacement vector for the full thermomechanical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2D709-5E50-4D43-9B42-0F2C4BA8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34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A9D6-CA1E-9A47-A886-9C78602C1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24DB5-0F90-274B-8FBC-2C5D83AEF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78876" cy="3965670"/>
          </a:xfrm>
        </p:spPr>
        <p:txBody>
          <a:bodyPr/>
          <a:lstStyle/>
          <a:p>
            <a:r>
              <a:rPr lang="en-US" dirty="0"/>
              <a:t>As the temperature increases, atoms have larger vibrations, causing the material to expand</a:t>
            </a:r>
          </a:p>
          <a:p>
            <a:r>
              <a:rPr lang="en-US" dirty="0"/>
              <a:t>This expansion doesn’t raise the energy of the material when unrestrained</a:t>
            </a:r>
          </a:p>
          <a:p>
            <a:r>
              <a:rPr lang="en-US" dirty="0"/>
              <a:t>This expansion can be treated as a strain, but as one that doesn’t cause stress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F943B-AECE-3B47-ADF1-ED61DCB0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9E203-C48D-B14E-8FE9-B002169C7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2" r="10309"/>
          <a:stretch/>
        </p:blipFill>
        <p:spPr>
          <a:xfrm>
            <a:off x="6944139" y="2362141"/>
            <a:ext cx="4638261" cy="27607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02E3A3-B915-F245-910E-2F7143DE361D}"/>
                  </a:ext>
                </a:extLst>
              </p:cNvPr>
              <p:cNvSpPr txBox="1"/>
              <p:nvPr/>
            </p:nvSpPr>
            <p:spPr>
              <a:xfrm>
                <a:off x="8154462" y="5285849"/>
                <a:ext cx="21162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02E3A3-B915-F245-910E-2F7143DE3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462" y="5285849"/>
                <a:ext cx="2116220" cy="369332"/>
              </a:xfrm>
              <a:prstGeom prst="rect">
                <a:avLst/>
              </a:prstGeom>
              <a:blipFill>
                <a:blip r:embed="rId3"/>
                <a:stretch>
                  <a:fillRect l="-2976" t="-3333" r="-2381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26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BE7EA-A462-B54E-A5AD-302C9EABC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F1A4A-0EBC-0140-8607-37EB3E4A44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6732104" cy="396567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In isotropic materials, thermal expansion happens equally in all directions and is linear with temperature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In this equation</a:t>
                </a:r>
              </a:p>
              <a:p>
                <a:pPr lvl="1"/>
                <a:r>
                  <a:rPr lang="en-US" dirty="0"/>
                  <a:t>T is the current temperature</a:t>
                </a:r>
              </a:p>
              <a:p>
                <a:pPr lvl="1"/>
                <a:r>
                  <a:rPr lang="en-US" dirty="0"/>
                  <a:t>T</a:t>
                </a:r>
                <a:r>
                  <a:rPr lang="en-US" baseline="-25000" dirty="0"/>
                  <a:t>0</a:t>
                </a:r>
                <a:r>
                  <a:rPr lang="en-US" dirty="0"/>
                  <a:t> is the temperature the original size was measured</a:t>
                </a:r>
              </a:p>
              <a:p>
                <a:pPr lvl="1"/>
                <a:r>
                  <a:rPr lang="el-GR" dirty="0"/>
                  <a:t>α </a:t>
                </a:r>
                <a:r>
                  <a:rPr lang="en-US" dirty="0"/>
                  <a:t>is the linear thermal expansion coefficient</a:t>
                </a:r>
              </a:p>
              <a:p>
                <a:pPr lvl="1"/>
                <a:r>
                  <a:rPr lang="en-US" dirty="0"/>
                  <a:t>I is the identity tensor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F1A4A-0EBC-0140-8607-37EB3E4A44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6732104" cy="3965670"/>
              </a:xfrm>
              <a:blipFill>
                <a:blip r:embed="rId2"/>
                <a:stretch>
                  <a:fillRect l="-1132" t="-639" r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92B68-1069-6546-9FDC-039A09DCB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7824A-FADB-2548-8BBD-5F5A5B649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578" y="2496378"/>
            <a:ext cx="4299897" cy="289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09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86BA0-C6E3-5040-AE1A-289C76CE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6C266-3A85-CE40-99AA-BDBFFC396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028949"/>
            <a:ext cx="3975652" cy="3097215"/>
          </a:xfrm>
        </p:spPr>
        <p:txBody>
          <a:bodyPr/>
          <a:lstStyle/>
          <a:p>
            <a:r>
              <a:rPr lang="en-US" dirty="0"/>
              <a:t>Though thermal expansion doesn’t directly cause stress, it can still lead to thermal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D0B08-D6C2-084B-88B6-C501F427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6C336-1E16-044D-AFD2-E7C6ED494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826" y="2474276"/>
            <a:ext cx="6754298" cy="333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1A22-B066-4E41-A6E8-C9D7224C7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stress in a thin constrained rod</a:t>
            </a:r>
            <a:br>
              <a:rPr lang="en-US" dirty="0"/>
            </a:br>
            <a:r>
              <a:rPr lang="en-US" dirty="0"/>
              <a:t>of length L when it is heated to </a:t>
            </a:r>
            <a:r>
              <a:rPr lang="el-GR" dirty="0"/>
              <a:t>Δ</a:t>
            </a:r>
            <a:r>
              <a:rPr lang="en-US" dirty="0"/>
              <a:t>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AEB94-1AA6-DA4E-8C04-F0A0A390B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18922" cy="3965670"/>
          </a:xfrm>
        </p:spPr>
        <p:txBody>
          <a:bodyPr/>
          <a:lstStyle/>
          <a:p>
            <a:r>
              <a:rPr lang="en-US" dirty="0"/>
              <a:t>The rod has a Young’s modulus of E and an expansion coefficient of </a:t>
            </a:r>
            <a:r>
              <a:rPr lang="el-GR" dirty="0"/>
              <a:t>α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A3BC5-2759-B946-A317-9D5ADF47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6DC36-07B3-3A47-B8AE-65AC68DA5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410" y="2239456"/>
            <a:ext cx="2042215" cy="2987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1B6D1E-8D45-214C-B0A0-9C6301BE0BF7}"/>
                  </a:ext>
                </a:extLst>
              </p:cNvPr>
              <p:cNvSpPr/>
              <p:nvPr/>
            </p:nvSpPr>
            <p:spPr>
              <a:xfrm>
                <a:off x="609600" y="3195538"/>
                <a:ext cx="24880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1B6D1E-8D45-214C-B0A0-9C6301BE0B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195538"/>
                <a:ext cx="2488053" cy="461665"/>
              </a:xfrm>
              <a:prstGeom prst="rect">
                <a:avLst/>
              </a:prstGeom>
              <a:blipFill>
                <a:blip r:embed="rId3"/>
                <a:stretch>
                  <a:fillRect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E6BDC2-3D0B-6F41-B15A-469A5FA7DE89}"/>
                  </a:ext>
                </a:extLst>
              </p:cNvPr>
              <p:cNvSpPr txBox="1"/>
              <p:nvPr/>
            </p:nvSpPr>
            <p:spPr>
              <a:xfrm>
                <a:off x="3419061" y="3212975"/>
                <a:ext cx="21162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E6BDC2-3D0B-6F41-B15A-469A5FA7D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061" y="3212975"/>
                <a:ext cx="2116220" cy="369332"/>
              </a:xfrm>
              <a:prstGeom prst="rect">
                <a:avLst/>
              </a:prstGeom>
              <a:blipFill>
                <a:blip r:embed="rId4"/>
                <a:stretch>
                  <a:fillRect l="-2976" t="-3333" r="-2381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6322298-F62B-8548-8EB9-2AED2C8E4FB9}"/>
                  </a:ext>
                </a:extLst>
              </p:cNvPr>
              <p:cNvSpPr/>
              <p:nvPr/>
            </p:nvSpPr>
            <p:spPr>
              <a:xfrm>
                <a:off x="2301143" y="4344015"/>
                <a:ext cx="2370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6322298-F62B-8548-8EB9-2AED2C8E4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143" y="4344015"/>
                <a:ext cx="2370585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ED907E-9DC3-2248-8E6E-6A4D24CA705E}"/>
                  </a:ext>
                </a:extLst>
              </p:cNvPr>
              <p:cNvSpPr txBox="1"/>
              <p:nvPr/>
            </p:nvSpPr>
            <p:spPr>
              <a:xfrm>
                <a:off x="2279375" y="4901677"/>
                <a:ext cx="2414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(0 − 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ED907E-9DC3-2248-8E6E-6A4D24CA7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375" y="4901677"/>
                <a:ext cx="2414122" cy="369332"/>
              </a:xfrm>
              <a:prstGeom prst="rect">
                <a:avLst/>
              </a:prstGeom>
              <a:blipFill>
                <a:blip r:embed="rId6"/>
                <a:stretch>
                  <a:fillRect l="-2604" t="-3333" r="-1562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36BC0-671B-2B42-A2AE-B8B40128D459}"/>
                  </a:ext>
                </a:extLst>
              </p:cNvPr>
              <p:cNvSpPr txBox="1"/>
              <p:nvPr/>
            </p:nvSpPr>
            <p:spPr>
              <a:xfrm>
                <a:off x="2533740" y="5383845"/>
                <a:ext cx="16368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36BC0-671B-2B42-A2AE-B8B40128D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740" y="5383845"/>
                <a:ext cx="1636858" cy="369332"/>
              </a:xfrm>
              <a:prstGeom prst="rect">
                <a:avLst/>
              </a:prstGeom>
              <a:blipFill>
                <a:blip r:embed="rId7"/>
                <a:stretch>
                  <a:fillRect l="-4651" r="-77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F148DC-D479-1A49-8597-1D2F562AC8FA}"/>
              </a:ext>
            </a:extLst>
          </p:cNvPr>
          <p:cNvSpPr/>
          <p:nvPr/>
        </p:nvSpPr>
        <p:spPr>
          <a:xfrm>
            <a:off x="1987826" y="4143330"/>
            <a:ext cx="2809461" cy="175388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52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FAB4-F977-624F-B63D-9481071F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large temperature gradient within a fuel pellet</a:t>
            </a:r>
            <a:br>
              <a:rPr lang="en-US" dirty="0"/>
            </a:br>
            <a:r>
              <a:rPr lang="en-US" dirty="0"/>
              <a:t>results in large thermal stresses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EC7E7-830D-6448-BBAF-EE95821CB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04584-0C74-AF49-BE93-92551BEA7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6" r="50477"/>
          <a:stretch/>
        </p:blipFill>
        <p:spPr>
          <a:xfrm>
            <a:off x="6802975" y="2085976"/>
            <a:ext cx="4236086" cy="4181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A0A29-4D30-2646-A3AC-037B5014D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2085976"/>
            <a:ext cx="45466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40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E5FE-C9E0-9647-996E-451599E67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the material response of the axisymmetric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FF8AC-A81E-1B44-8E2C-5097D7F2A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099139" cy="3965670"/>
          </a:xfrm>
        </p:spPr>
        <p:txBody>
          <a:bodyPr/>
          <a:lstStyle/>
          <a:p>
            <a:r>
              <a:rPr lang="en-US" dirty="0"/>
              <a:t>We assume small strains, so the strain is defined as</a:t>
            </a:r>
          </a:p>
          <a:p>
            <a:endParaRPr lang="en-US" dirty="0"/>
          </a:p>
          <a:p>
            <a:r>
              <a:rPr lang="en-US" dirty="0"/>
              <a:t> We assume isotropic material response, so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22867-0567-E545-8461-4C0F21EF6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D9081FC-D16C-5E4B-8493-5B6916A38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64" y="2997058"/>
            <a:ext cx="5638800" cy="330200"/>
          </a:xfrm>
          <a:prstGeom prst="rect">
            <a:avLst/>
          </a:prstGeom>
        </p:spPr>
      </p:pic>
      <p:pic>
        <p:nvPicPr>
          <p:cNvPr id="7" name="Picture 7" descr="temp_3Dslice.png">
            <a:extLst>
              <a:ext uri="{FF2B5EF4-FFF2-40B4-BE49-F238E27FC236}">
                <a16:creationId xmlns:a16="http://schemas.microsoft.com/office/drawing/2014/main" id="{387F6B20-9E2F-4B43-9CA1-50086F41C3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149306" y="2004894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A6347F-9839-1C44-984D-85C666B5B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369" y="3958361"/>
            <a:ext cx="3654810" cy="21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34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77367-8372-9A40-92E8-A5392312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cylinder with thermal expansion but not pressure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0F47B2-6180-294D-98D6-5C46269D9B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7938052" cy="396567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Similar to the equations we worked through last time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Solving this ODE: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0F47B2-6180-294D-98D6-5C46269D9B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7938052" cy="3965670"/>
              </a:xfrm>
              <a:blipFill>
                <a:blip r:embed="rId2"/>
                <a:stretch>
                  <a:fillRect l="-1120" t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2879B-A5DA-E848-BAD7-FFE01621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3B668-70D0-2744-B830-A7F4AFB2D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131" y="2160495"/>
            <a:ext cx="2394226" cy="25477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ADAB6-5A70-C242-8604-6C2ACD6E9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06" y="4245941"/>
            <a:ext cx="5532621" cy="207221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A599434-67ED-714C-9CB7-E3E858FD0694}"/>
              </a:ext>
            </a:extLst>
          </p:cNvPr>
          <p:cNvSpPr/>
          <p:nvPr/>
        </p:nvSpPr>
        <p:spPr>
          <a:xfrm>
            <a:off x="1445741" y="4245941"/>
            <a:ext cx="5993027" cy="2072218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65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1032</Words>
  <Application>Microsoft Macintosh PowerPoint</Application>
  <PresentationFormat>Widescreen</PresentationFormat>
  <Paragraphs>160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ＭＳ Ｐゴシック</vt:lpstr>
      <vt:lpstr>Arial</vt:lpstr>
      <vt:lpstr>Calibri</vt:lpstr>
      <vt:lpstr>Calibri Light</vt:lpstr>
      <vt:lpstr>Cambria Math</vt:lpstr>
      <vt:lpstr>Office Theme</vt:lpstr>
      <vt:lpstr>NCStateU-horizontal-left-logo</vt:lpstr>
      <vt:lpstr>Thermo-Mechanics</vt:lpstr>
      <vt:lpstr>Last Time</vt:lpstr>
      <vt:lpstr>Thermal Expansion</vt:lpstr>
      <vt:lpstr>Thermal Expansion</vt:lpstr>
      <vt:lpstr>Thermal Expansion</vt:lpstr>
      <vt:lpstr>What is the stress in a thin constrained rod of length L when it is heated to ΔT?</vt:lpstr>
      <vt:lpstr>The large temperature gradient within a fuel pellet results in large thermal stresses</vt:lpstr>
      <vt:lpstr>Consider the material response of the axisymmetric body</vt:lpstr>
      <vt:lpstr>Consider a cylinder with thermal expansion but not pressure</vt:lpstr>
      <vt:lpstr>What is the hoop stress in the cladding?</vt:lpstr>
      <vt:lpstr>Where is hoop stress equal to zero?</vt:lpstr>
      <vt:lpstr>The linear temperature gradient across the cladding causes axial thermal stresses</vt:lpstr>
      <vt:lpstr>Same approach to the thermal stress in a fuel pellet</vt:lpstr>
      <vt:lpstr>Solve this stress ODE</vt:lpstr>
      <vt:lpstr>The fuel temperature gradient causes large thermal stresses</vt:lpstr>
      <vt:lpstr>How far do fuel cracks extend?</vt:lpstr>
      <vt:lpstr>Analytical Thermomechanics Summary</vt:lpstr>
      <vt:lpstr>The gap changes as a function of time</vt:lpstr>
      <vt:lpstr>Calculate the steady state temperature profile in the rod, including thermal expansion</vt:lpstr>
      <vt:lpstr>Calculate the steady state temperature profile in the rod, including thermal expansion</vt:lpstr>
      <vt:lpstr>This calculation is repeated until the gap width stops changing significantly</vt:lpstr>
      <vt:lpstr>Next time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1 is in the books</dc:title>
  <dc:creator>Benjamin Beeler</dc:creator>
  <cp:lastModifiedBy>Benjamin Beeler</cp:lastModifiedBy>
  <cp:revision>41</cp:revision>
  <dcterms:created xsi:type="dcterms:W3CDTF">2020-02-03T20:17:36Z</dcterms:created>
  <dcterms:modified xsi:type="dcterms:W3CDTF">2020-02-11T15:04:17Z</dcterms:modified>
</cp:coreProperties>
</file>